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3"/>
  </p:notesMasterIdLst>
  <p:handoutMasterIdLst>
    <p:handoutMasterId r:id="rId34"/>
  </p:handoutMasterIdLst>
  <p:sldIdLst>
    <p:sldId id="446" r:id="rId5"/>
    <p:sldId id="434" r:id="rId6"/>
    <p:sldId id="447" r:id="rId7"/>
    <p:sldId id="426" r:id="rId8"/>
    <p:sldId id="427" r:id="rId9"/>
    <p:sldId id="449" r:id="rId10"/>
    <p:sldId id="441" r:id="rId11"/>
    <p:sldId id="453" r:id="rId12"/>
    <p:sldId id="464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43" r:id="rId21"/>
    <p:sldId id="463" r:id="rId22"/>
    <p:sldId id="462" r:id="rId23"/>
    <p:sldId id="465" r:id="rId24"/>
    <p:sldId id="466" r:id="rId25"/>
    <p:sldId id="467" r:id="rId26"/>
    <p:sldId id="468" r:id="rId27"/>
    <p:sldId id="473" r:id="rId28"/>
    <p:sldId id="474" r:id="rId29"/>
    <p:sldId id="470" r:id="rId30"/>
    <p:sldId id="471" r:id="rId31"/>
    <p:sldId id="43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766"/>
            <a:ext cx="6581554" cy="1489165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Computational Biology techniques I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51D73B5-62BC-4111-B356-73117C9B9C63}"/>
              </a:ext>
            </a:extLst>
          </p:cNvPr>
          <p:cNvSpPr txBox="1">
            <a:spLocks/>
          </p:cNvSpPr>
          <p:nvPr/>
        </p:nvSpPr>
        <p:spPr>
          <a:xfrm>
            <a:off x="5425538" y="5521235"/>
            <a:ext cx="6696798" cy="11717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Theoretical and experimental spectrum  alignment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4FFA-D86C-446D-8A8D-9D2F9142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337"/>
            <a:ext cx="11369041" cy="1027611"/>
          </a:xfrm>
        </p:spPr>
        <p:txBody>
          <a:bodyPr>
            <a:normAutofit/>
          </a:bodyPr>
          <a:lstStyle/>
          <a:p>
            <a:r>
              <a:rPr lang="en-US" b="1" dirty="0"/>
              <a:t>Generate</a:t>
            </a:r>
            <a:r>
              <a:rPr lang="en-US" dirty="0"/>
              <a:t>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the theoretical spectrum</a:t>
            </a: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4D46E-31BF-4804-8EE7-71AF7AB2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97" y="2229394"/>
            <a:ext cx="6807550" cy="288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10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8EA7-E207-4AB7-B0C6-9222E491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9303"/>
            <a:ext cx="11395167" cy="162850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plot the observed and theoretical spectrum as a mirror plot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99EB4-C98F-470C-BB7E-65EBC1BB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84" y="1091033"/>
            <a:ext cx="8134768" cy="3073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69B9F-7F18-47C0-BA69-7CB385C0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9" y="4269676"/>
            <a:ext cx="6991709" cy="246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6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CAF6-F4E7-4669-A294-539DBA3A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6424"/>
            <a:ext cx="11534504" cy="1010194"/>
          </a:xfrm>
        </p:spPr>
        <p:txBody>
          <a:bodyPr>
            <a:normAutofit/>
          </a:bodyPr>
          <a:lstStyle/>
          <a:p>
            <a:r>
              <a:rPr lang="en-GB" dirty="0"/>
              <a:t>The Result</a:t>
            </a: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CCB53-FD66-4C4E-ABB8-FC9610CC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81" y="1681273"/>
            <a:ext cx="7436232" cy="4540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54DB-A242-40A7-983A-78206989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2881"/>
            <a:ext cx="11412584" cy="1933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Align the theoretical and experimental spectra</a:t>
            </a:r>
            <a:b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20BA0-7126-4232-AB0A-0D28123B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82" y="2239789"/>
            <a:ext cx="9360381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69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9D52-1097-495B-99CF-2E97BDDF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235131"/>
            <a:ext cx="11686902" cy="1436915"/>
          </a:xfrm>
        </p:spPr>
        <p:txBody>
          <a:bodyPr/>
          <a:lstStyle/>
          <a:p>
            <a:r>
              <a:rPr lang="en-GB" i="0" dirty="0">
                <a:solidFill>
                  <a:srgbClr val="000000"/>
                </a:solidFill>
                <a:effectLst/>
              </a:rPr>
              <a:t>Find matching peaks</a:t>
            </a:r>
            <a:b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761DAC-3C31-4073-9B3E-489BC95D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63" y="1825248"/>
            <a:ext cx="8884107" cy="402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11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8330-745A-4940-BA34-86A61050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209441"/>
            <a:ext cx="11769635" cy="1179576"/>
          </a:xfrm>
        </p:spPr>
        <p:txBody>
          <a:bodyPr/>
          <a:lstStyle/>
          <a:p>
            <a:r>
              <a:rPr lang="en-US" dirty="0"/>
              <a:t>Aligned Spectrum Mirror plot</a:t>
            </a: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0DFACD-8A4E-4618-B80B-2D42763E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26" y="2659052"/>
            <a:ext cx="7531487" cy="211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86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CE63-7DD4-49D5-8918-E48A0DCE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4" y="252984"/>
            <a:ext cx="9115045" cy="1179576"/>
          </a:xfrm>
        </p:spPr>
        <p:txBody>
          <a:bodyPr>
            <a:normAutofit/>
          </a:bodyPr>
          <a:lstStyle/>
          <a:p>
            <a:r>
              <a:rPr lang="en-US" dirty="0"/>
              <a:t>The Aligned Spectrum Mirror plot</a:t>
            </a:r>
            <a:r>
              <a:rPr lang="en-GB" dirty="0"/>
              <a:t> Result</a:t>
            </a:r>
            <a:r>
              <a:rPr lang="ar-EG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18F32C-F0A5-46DC-98C2-F5C32911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61" y="1920849"/>
            <a:ext cx="7169518" cy="4388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66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4A0388-0FEF-4B64-A0DA-896890AD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71" y="342121"/>
            <a:ext cx="4470326" cy="1162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2EB5DC4-96F9-4B53-B876-479F39A8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71" y="4817416"/>
            <a:ext cx="3003751" cy="1886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023983-3450-4BFD-A551-6CD42F13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171" y="3141317"/>
            <a:ext cx="5677192" cy="1371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8012AB-A137-4316-86BC-7805B5EE2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171" y="1776471"/>
            <a:ext cx="3416476" cy="10351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82381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101673" y="2986003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89382-A41A-487A-AA30-5FA96542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33" y="2825925"/>
            <a:ext cx="4824467" cy="1621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35635-69CF-462D-B93D-8664F482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33" y="242941"/>
            <a:ext cx="5359675" cy="1301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AA21B-EB89-4344-85FC-E80F1E7C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333" y="4624057"/>
            <a:ext cx="3230798" cy="2068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AA896-C4CC-4E56-B3B2-CEB863FAE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333" y="1713160"/>
            <a:ext cx="3788147" cy="986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A67C650C-7E34-477A-A6DE-D2BDE9533D61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Fusion_180220_07.raw</a:t>
            </a:r>
          </a:p>
        </p:txBody>
      </p:sp>
    </p:spTree>
    <p:extLst>
      <p:ext uri="{BB962C8B-B14F-4D97-AF65-F5344CB8AC3E}">
        <p14:creationId xmlns:p14="http://schemas.microsoft.com/office/powerpoint/2010/main" val="131706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5DB3A-D8D1-4954-871A-2672ECC5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85" y="2119091"/>
            <a:ext cx="4534133" cy="901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1D3EF-FA1A-4D1F-AF35-93B55C8F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85" y="3115491"/>
            <a:ext cx="3307471" cy="1842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22D37-6022-4FC9-9CD2-C3B33EA8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385" y="5073632"/>
            <a:ext cx="2519291" cy="15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CDA4C-3F1B-4267-84E3-73AFF782F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39" y="821810"/>
            <a:ext cx="5245370" cy="118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9AECF39-173A-49CC-B7E3-4B716D7B8090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Fusion_180220_08.raw</a:t>
            </a:r>
          </a:p>
        </p:txBody>
      </p:sp>
    </p:spTree>
    <p:extLst>
      <p:ext uri="{BB962C8B-B14F-4D97-AF65-F5344CB8AC3E}">
        <p14:creationId xmlns:p14="http://schemas.microsoft.com/office/powerpoint/2010/main" val="149380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2891"/>
            <a:ext cx="3619501" cy="877824"/>
          </a:xfrm>
        </p:spPr>
        <p:txBody>
          <a:bodyPr/>
          <a:lstStyle/>
          <a:p>
            <a:r>
              <a:rPr lang="en-US" dirty="0"/>
              <a:t>Team members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Elshaymaa Ahmed Hassan</a:t>
            </a:r>
          </a:p>
          <a:p>
            <a:pPr marL="342900" indent="-342900">
              <a:buAutoNum type="arabicParenR"/>
            </a:pPr>
            <a:r>
              <a:rPr lang="en-US" dirty="0"/>
              <a:t>Hasnaa Mohamed Kamel</a:t>
            </a:r>
          </a:p>
          <a:p>
            <a:pPr marL="342900" indent="-342900">
              <a:buAutoNum type="arabicParenR"/>
            </a:pPr>
            <a:r>
              <a:rPr lang="en-US" dirty="0"/>
              <a:t>Asmaa Hamed Farghali</a:t>
            </a:r>
          </a:p>
          <a:p>
            <a:pPr marL="342900" indent="-342900">
              <a:buAutoNum type="arabicParenR"/>
            </a:pPr>
            <a:r>
              <a:rPr lang="en-US" dirty="0"/>
              <a:t>Aya Ahmed Mohamed </a:t>
            </a:r>
          </a:p>
          <a:p>
            <a:pPr marL="342900" indent="-342900">
              <a:buAutoNum type="arabicParenR"/>
            </a:pPr>
            <a:r>
              <a:rPr lang="en-US" dirty="0"/>
              <a:t>Youstina Raafat Sobhi</a:t>
            </a:r>
          </a:p>
          <a:p>
            <a:pPr marL="342900" indent="-342900">
              <a:buAutoNum type="arabicParenR"/>
            </a:pPr>
            <a:r>
              <a:rPr lang="en-US" dirty="0"/>
              <a:t>Alaa Atef Mubarak</a:t>
            </a:r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5239-606A-4E74-8116-E2EF74B4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78" y="4763626"/>
            <a:ext cx="3215008" cy="1994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68F12-84DA-483B-8D6B-047479A2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90" y="488260"/>
            <a:ext cx="4651613" cy="1038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6B920-9379-44FA-B645-F8E94085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208" y="2747548"/>
            <a:ext cx="3568969" cy="190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70B82-E90B-4CD2-9621-5775B508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99" y="1643663"/>
            <a:ext cx="3778444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353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3C376-270B-4EBC-A3FE-714BEE97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55" y="312712"/>
            <a:ext cx="5416828" cy="1162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4402-7C8C-44F6-AC82-A299E9E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5" y="2831074"/>
            <a:ext cx="3701175" cy="1598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640FD2-E6DE-4181-B97E-D729C81D4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55" y="1704433"/>
            <a:ext cx="3949903" cy="914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70BB53-96D2-4BBC-AB5C-5626F951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154" y="4581076"/>
            <a:ext cx="3316388" cy="2038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432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B6363-AFDF-4ECC-B20C-A2BFBB7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55" y="2825925"/>
            <a:ext cx="3910148" cy="1683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F1017-A88C-46A4-8119-7DB182DF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5" y="1646349"/>
            <a:ext cx="4420217" cy="1038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7A5C1C-1FE1-4CDB-9484-AE15A2AD5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47" y="4650308"/>
            <a:ext cx="3431478" cy="2113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FFA19-B7B3-40F2-9E57-76B66129A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67" y="437034"/>
            <a:ext cx="3477110" cy="1028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A362136-5D36-48B9-BD96-26A609E5DB76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Fusion_180220_15.raw</a:t>
            </a:r>
          </a:p>
        </p:txBody>
      </p:sp>
    </p:spTree>
    <p:extLst>
      <p:ext uri="{BB962C8B-B14F-4D97-AF65-F5344CB8AC3E}">
        <p14:creationId xmlns:p14="http://schemas.microsoft.com/office/powerpoint/2010/main" val="398010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86DD9-A864-4945-AF0D-A339C5E8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55" y="1646349"/>
            <a:ext cx="3972479" cy="924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498FA-84CB-4975-96ED-3060117C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5" y="2675810"/>
            <a:ext cx="4754879" cy="1521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7EF36-F4E3-4D95-8246-43935E7B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55" y="4302778"/>
            <a:ext cx="3710746" cy="2363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2C3B16-B310-4376-AA37-EADD3D2B0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805" y="278865"/>
            <a:ext cx="3762900" cy="1162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3AEFD1E-8E95-4CEF-90A7-CEFA7E823048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Fusion_180220_16.raw</a:t>
            </a:r>
          </a:p>
        </p:txBody>
      </p:sp>
    </p:spTree>
    <p:extLst>
      <p:ext uri="{BB962C8B-B14F-4D97-AF65-F5344CB8AC3E}">
        <p14:creationId xmlns:p14="http://schemas.microsoft.com/office/powerpoint/2010/main" val="344531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BF4F2-BDB6-468B-8FBF-C6D2761F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54" y="3817494"/>
            <a:ext cx="4383145" cy="2914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E10E3-7A71-41BA-BD71-7D3548EB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4" y="2265621"/>
            <a:ext cx="4372585" cy="143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512CB-88DA-4B86-B0C9-BFFEE83D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54" y="1408022"/>
            <a:ext cx="3200847" cy="73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74D213-BED9-4DEE-AB0E-53E1069C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05" y="550423"/>
            <a:ext cx="3258005" cy="73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2A7DFC9E-C86C-4818-A9F3-6876868D277E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Fusion_180220_09.raw</a:t>
            </a:r>
          </a:p>
        </p:txBody>
      </p:sp>
    </p:spTree>
    <p:extLst>
      <p:ext uri="{BB962C8B-B14F-4D97-AF65-F5344CB8AC3E}">
        <p14:creationId xmlns:p14="http://schemas.microsoft.com/office/powerpoint/2010/main" val="408311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3" y="373672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01673" y="1646349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23938" y="3029546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01673" y="4581076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63F60-812B-4889-972D-7B33F29F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16" y="3743733"/>
            <a:ext cx="4544059" cy="2944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1910C-37DE-477A-A922-537F2F22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17" y="2442605"/>
            <a:ext cx="4544059" cy="1143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D779C5-CC04-40C0-8C3E-AE482C53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17" y="1624864"/>
            <a:ext cx="2924583" cy="676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0830B-5E7B-493B-ADF0-DF1044978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217" y="654086"/>
            <a:ext cx="3315163" cy="847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76D7C9B8-D8D0-4FFC-913B-31397C198D86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Fusion_180220_10.raw</a:t>
            </a:r>
          </a:p>
        </p:txBody>
      </p:sp>
    </p:spTree>
    <p:extLst>
      <p:ext uri="{BB962C8B-B14F-4D97-AF65-F5344CB8AC3E}">
        <p14:creationId xmlns:p14="http://schemas.microsoft.com/office/powerpoint/2010/main" val="224893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41" y="86264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79407" y="1065472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7768199" y="226422"/>
            <a:ext cx="3215008" cy="8390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6627223" y="4547964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7F3650-0471-445E-B949-E302C720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66" y="1792547"/>
            <a:ext cx="3553321" cy="905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66CDB-4BDC-44F0-9C72-8A8D79CA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66" y="643611"/>
            <a:ext cx="3515216" cy="914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96C5E-7A17-42F1-B625-9F7E0869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571" y="1558139"/>
            <a:ext cx="4640264" cy="2961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44192C-F6AB-4D1E-9300-831D62955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70" y="3041376"/>
            <a:ext cx="5682231" cy="3545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182A9AB-B90D-4BEB-9F33-E99C8F35D051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Fusion_180220_11.raw</a:t>
            </a:r>
          </a:p>
        </p:txBody>
      </p:sp>
    </p:spTree>
    <p:extLst>
      <p:ext uri="{BB962C8B-B14F-4D97-AF65-F5344CB8AC3E}">
        <p14:creationId xmlns:p14="http://schemas.microsoft.com/office/powerpoint/2010/main" val="1464972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41" y="86264"/>
            <a:ext cx="2580568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Spectra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A8BC8D7E-7751-43C5-A79E-D4D9F0A26CD7}"/>
              </a:ext>
            </a:extLst>
          </p:cNvPr>
          <p:cNvSpPr txBox="1">
            <a:spLocks/>
          </p:cNvSpPr>
          <p:nvPr/>
        </p:nvSpPr>
        <p:spPr>
          <a:xfrm>
            <a:off x="179407" y="1065472"/>
            <a:ext cx="305953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peptide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8450094-FCB3-4DFC-BE80-1D728B49AD78}"/>
              </a:ext>
            </a:extLst>
          </p:cNvPr>
          <p:cNvSpPr txBox="1">
            <a:spLocks/>
          </p:cNvSpPr>
          <p:nvPr/>
        </p:nvSpPr>
        <p:spPr>
          <a:xfrm>
            <a:off x="7770677" y="103730"/>
            <a:ext cx="3215008" cy="1162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Matched peaks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BFC24251-05BF-494E-AC33-FB925435D3B7}"/>
              </a:ext>
            </a:extLst>
          </p:cNvPr>
          <p:cNvSpPr txBox="1">
            <a:spLocks/>
          </p:cNvSpPr>
          <p:nvPr/>
        </p:nvSpPr>
        <p:spPr>
          <a:xfrm>
            <a:off x="171341" y="2447312"/>
            <a:ext cx="3568969" cy="117957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mirror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1B7F-865B-4FFF-9A82-FE26C025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96" y="402056"/>
            <a:ext cx="3115110" cy="847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4F2AF-81A0-410E-BA27-9C720D64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96" y="1502011"/>
            <a:ext cx="3029373" cy="990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C469D-2A69-4D64-B49D-518DC89B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" y="3946224"/>
            <a:ext cx="5030255" cy="2660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3ECB9-5899-462C-A394-ABD8C2D1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03" y="1520177"/>
            <a:ext cx="4664955" cy="3817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88E1DF8-6B74-4B54-9A61-A6B2664DD43A}"/>
              </a:ext>
            </a:extLst>
          </p:cNvPr>
          <p:cNvSpPr txBox="1">
            <a:spLocks/>
          </p:cNvSpPr>
          <p:nvPr/>
        </p:nvSpPr>
        <p:spPr>
          <a:xfrm>
            <a:off x="9588247" y="5947451"/>
            <a:ext cx="2438290" cy="74549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Fusion_180220_12.raw</a:t>
            </a:r>
          </a:p>
        </p:txBody>
      </p:sp>
    </p:spTree>
    <p:extLst>
      <p:ext uri="{BB962C8B-B14F-4D97-AF65-F5344CB8AC3E}">
        <p14:creationId xmlns:p14="http://schemas.microsoft.com/office/powerpoint/2010/main" val="1072939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End OF THE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4841966"/>
            <a:ext cx="5403669" cy="1323703"/>
          </a:xfrm>
        </p:spPr>
        <p:txBody>
          <a:bodyPr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Segoe UI" panose="020B0502040204020203" pitchFamily="34" charset="0"/>
              </a:rPr>
              <a:t>Thank You For Your Time</a:t>
            </a:r>
            <a:endParaRPr lang="en-US" sz="3600" b="0" i="0" dirty="0">
              <a:solidFill>
                <a:schemeClr val="accent5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US" sz="36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1590"/>
            <a:ext cx="11174819" cy="2238101"/>
          </a:xfrm>
        </p:spPr>
        <p:txBody>
          <a:bodyPr/>
          <a:lstStyle/>
          <a:p>
            <a:pPr algn="l"/>
            <a:r>
              <a:rPr lang="en-GB" b="1" i="0" dirty="0">
                <a:solidFill>
                  <a:srgbClr val="404040"/>
                </a:solidFill>
                <a:effectLst/>
                <a:latin typeface="Roboto Slab"/>
              </a:rPr>
              <a:t>Spectrum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3840" y="2429691"/>
            <a:ext cx="7271657" cy="4007685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ato" panose="020B0604020202020204" pitchFamily="34" charset="0"/>
              </a:rPr>
              <a:t>There are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ato" panose="020B0604020202020204" pitchFamily="34" charset="0"/>
              </a:rPr>
              <a:t>several ways to find matching peaks between two spectra.</a:t>
            </a:r>
          </a:p>
          <a:p>
            <a:pPr algn="l" rtl="0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ato" panose="020F0502020204030203" pitchFamily="34" charset="0"/>
              </a:rPr>
              <a:t>The most basic one is the Spectrum Alignment.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</a:rPr>
              <a:t>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ato" panose="020F0502020204030203" pitchFamily="34" charset="0"/>
              </a:rPr>
              <a:t>t returns a list of matching peaks.</a:t>
            </a:r>
          </a:p>
          <a:p>
            <a:pPr algn="l" rtl="0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l" rtl="0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ato" panose="020F0502020204030203" pitchFamily="34" charset="0"/>
              </a:rPr>
              <a:t>Here, in our project we take an observed (Experimental) spectrum and align a theoretical spectrum to it.</a:t>
            </a:r>
          </a:p>
          <a:p>
            <a:pPr algn="l" rtl="0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l" rtl="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</a:rPr>
              <a:t>First we get the Experimental spectrum from the PRIDE Database.</a:t>
            </a:r>
          </a:p>
          <a:p>
            <a:pPr algn="l" rtl="0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ato" panose="020F0502020204030203" pitchFamily="34" charset="0"/>
              </a:rPr>
              <a:t>And download the related fasta file sequence.</a:t>
            </a:r>
          </a:p>
          <a:p>
            <a:pPr algn="l" rtl="0"/>
            <a:endParaRPr lang="en-US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 rtl="0"/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Proteo Wizard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After downloading the Experimental raw file</a:t>
            </a:r>
          </a:p>
          <a:p>
            <a:r>
              <a:rPr lang="en-US" dirty="0">
                <a:latin typeface="Segoe UI" panose="020B0502040204020203" pitchFamily="34" charset="0"/>
              </a:rPr>
              <a:t>We will use the proteo wizard MSConvert program to  convert the raw file to MzML extension file.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9C3C7-91F9-4568-9A48-1769FAC7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16" y="1456886"/>
            <a:ext cx="6274392" cy="4658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5" y="1294892"/>
            <a:ext cx="3619501" cy="877824"/>
          </a:xfrm>
        </p:spPr>
        <p:txBody>
          <a:bodyPr/>
          <a:lstStyle/>
          <a:p>
            <a:r>
              <a:rPr lang="en-US" dirty="0"/>
              <a:t>The fasta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Here is the yeast fasta file contains the yeast protein sequence that we used </a:t>
            </a:r>
          </a:p>
          <a:p>
            <a:pPr algn="l" rtl="0"/>
            <a:r>
              <a:rPr lang="en-US" dirty="0"/>
              <a:t>In the spectrum alignment</a:t>
            </a:r>
          </a:p>
          <a:p>
            <a:pPr algn="l" rt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C85D4-F66D-48D6-8C33-5179325D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30" y="1645921"/>
            <a:ext cx="7100085" cy="440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760"/>
            <a:ext cx="6753498" cy="844731"/>
          </a:xfrm>
        </p:spPr>
        <p:txBody>
          <a:bodyPr>
            <a:normAutofit/>
          </a:bodyPr>
          <a:lstStyle/>
          <a:p>
            <a:r>
              <a:rPr lang="en-US" dirty="0"/>
              <a:t>Read mzml file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9F4EF0-E9D9-4D6D-BE73-8577C93A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1" y="1531500"/>
            <a:ext cx="10789204" cy="4648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6424"/>
            <a:ext cx="8808721" cy="679268"/>
          </a:xfrm>
        </p:spPr>
        <p:txBody>
          <a:bodyPr anchor="b" anchorCtr="0"/>
          <a:lstStyle/>
          <a:p>
            <a:r>
              <a:rPr kumimoji="0" lang="ar-EG" altLang="ar-EG" sz="3200" b="0" i="1" u="none" strike="noStrike" cap="none" normalizeH="0" baseline="0" dirty="0">
                <a:ln>
                  <a:noFill/>
                </a:ln>
                <a:effectLst/>
                <a:latin typeface="SFMono-Regular"/>
              </a:rPr>
              <a:t>Load mzML file and obtain spectrum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64EDAB-AA7C-4628-A1C3-292E3654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15357"/>
            <a:ext cx="10617746" cy="12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DB4FD7B7-F4E0-4653-B598-D86D5EE57EC4}"/>
              </a:ext>
            </a:extLst>
          </p:cNvPr>
          <p:cNvSpPr txBox="1">
            <a:spLocks/>
          </p:cNvSpPr>
          <p:nvPr/>
        </p:nvSpPr>
        <p:spPr>
          <a:xfrm>
            <a:off x="457200" y="3082835"/>
            <a:ext cx="2878184" cy="7402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cap="none" dirty="0">
                <a:latin typeface="SFMono-Regular"/>
              </a:rPr>
              <a:t>Get The Spectra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3FED3-82D0-41C0-A9BD-0AB1416F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4" y="4433212"/>
            <a:ext cx="10312930" cy="137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306-F72D-4676-B2AE-5635BF20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1590"/>
            <a:ext cx="11255830" cy="957941"/>
          </a:xfrm>
        </p:spPr>
        <p:txBody>
          <a:bodyPr/>
          <a:lstStyle/>
          <a:p>
            <a:r>
              <a:rPr lang="en-US" dirty="0"/>
              <a:t>Digestion </a:t>
            </a: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A61C8-C03F-4D99-B420-5FD3A552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5" y="1463050"/>
            <a:ext cx="10465338" cy="313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058C08-58A2-4D60-9526-AF96F64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4586"/>
            <a:ext cx="4597636" cy="97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35F57F-BAB4-488C-8180-CEAF5F13AAE7}"/>
              </a:ext>
            </a:extLst>
          </p:cNvPr>
          <p:cNvSpPr txBox="1">
            <a:spLocks/>
          </p:cNvSpPr>
          <p:nvPr/>
        </p:nvSpPr>
        <p:spPr>
          <a:xfrm>
            <a:off x="548636" y="5134587"/>
            <a:ext cx="5312233" cy="10093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1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peptide of interest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4282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F81F50-FF1E-4199-99F2-5589DC3D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86" y="2779239"/>
            <a:ext cx="6045511" cy="39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C7FA013-82A5-4396-B282-F5F3911A7A94}"/>
              </a:ext>
            </a:extLst>
          </p:cNvPr>
          <p:cNvSpPr txBox="1">
            <a:spLocks/>
          </p:cNvSpPr>
          <p:nvPr/>
        </p:nvSpPr>
        <p:spPr>
          <a:xfrm>
            <a:off x="1000713" y="2991398"/>
            <a:ext cx="4267204" cy="10093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1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Show peptides</a:t>
            </a:r>
            <a:endParaRPr lang="ar-EG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C9B6FE-D30D-45FD-98C0-F2C74EB1E9EF}"/>
              </a:ext>
            </a:extLst>
          </p:cNvPr>
          <p:cNvSpPr txBox="1">
            <a:spLocks/>
          </p:cNvSpPr>
          <p:nvPr/>
        </p:nvSpPr>
        <p:spPr>
          <a:xfrm>
            <a:off x="399712" y="0"/>
            <a:ext cx="4776675" cy="10093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1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protein of interest</a:t>
            </a:r>
            <a:endParaRPr lang="ar-E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D2FC68-47C9-4370-AA8A-B01ECE05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6" y="1271898"/>
            <a:ext cx="10522491" cy="137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697442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{A2E54B95-D691-418E-9D1F-78E3491CA18D}tf78479028_win32</Template>
  <TotalTime>385</TotalTime>
  <Words>328</Words>
  <Application>Microsoft Office PowerPoint</Application>
  <PresentationFormat>Widescreen</PresentationFormat>
  <Paragraphs>98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Helvetica Neue</vt:lpstr>
      <vt:lpstr>Lato</vt:lpstr>
      <vt:lpstr>Roboto Slab</vt:lpstr>
      <vt:lpstr>Segoe UI</vt:lpstr>
      <vt:lpstr>Segoe UI Light</vt:lpstr>
      <vt:lpstr>SFMono-Regular</vt:lpstr>
      <vt:lpstr>Balancing Act</vt:lpstr>
      <vt:lpstr>Wellspring</vt:lpstr>
      <vt:lpstr>Star of the show</vt:lpstr>
      <vt:lpstr>Amusements</vt:lpstr>
      <vt:lpstr>Computational Biology techniques I</vt:lpstr>
      <vt:lpstr>Team members </vt:lpstr>
      <vt:lpstr>Spectrum alignment</vt:lpstr>
      <vt:lpstr>Proteo Wizard</vt:lpstr>
      <vt:lpstr>The fasta file</vt:lpstr>
      <vt:lpstr>Read mzml file</vt:lpstr>
      <vt:lpstr>Load mzML file and obtain spectrum </vt:lpstr>
      <vt:lpstr>Digestion </vt:lpstr>
      <vt:lpstr>PowerPoint Presentation</vt:lpstr>
      <vt:lpstr>Generate the theoretical spectrum</vt:lpstr>
      <vt:lpstr>plot the observed and theoretical spectrum as a mirror plot </vt:lpstr>
      <vt:lpstr>The Result</vt:lpstr>
      <vt:lpstr>Align the theoretical and experimental spectra </vt:lpstr>
      <vt:lpstr>Find matching peaks </vt:lpstr>
      <vt:lpstr>Aligned Spectrum Mirror plot</vt:lpstr>
      <vt:lpstr>The Aligned Spectrum Mirror plot Result </vt:lpstr>
      <vt:lpstr>Spectra</vt:lpstr>
      <vt:lpstr>Spectra</vt:lpstr>
      <vt:lpstr>Spectra</vt:lpstr>
      <vt:lpstr>Spectra</vt:lpstr>
      <vt:lpstr>Spectra</vt:lpstr>
      <vt:lpstr>Spectra</vt:lpstr>
      <vt:lpstr>Spectra</vt:lpstr>
      <vt:lpstr>Spectra</vt:lpstr>
      <vt:lpstr>Spectra</vt:lpstr>
      <vt:lpstr>Spectra</vt:lpstr>
      <vt:lpstr>Spectra</vt:lpstr>
      <vt:lpstr>THE End OF THE 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Biology techniques I</dc:title>
  <dc:creator>Shaimaa 18323635</dc:creator>
  <cp:lastModifiedBy>Shaimaa 18323635</cp:lastModifiedBy>
  <cp:revision>17</cp:revision>
  <dcterms:created xsi:type="dcterms:W3CDTF">2022-01-07T10:31:09Z</dcterms:created>
  <dcterms:modified xsi:type="dcterms:W3CDTF">2022-01-08T14:29:52Z</dcterms:modified>
</cp:coreProperties>
</file>